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9" r:id="rId4"/>
    <p:sldId id="270" r:id="rId5"/>
    <p:sldId id="271" r:id="rId6"/>
    <p:sldId id="272" r:id="rId7"/>
    <p:sldId id="276" r:id="rId8"/>
    <p:sldId id="277" r:id="rId9"/>
    <p:sldId id="278" r:id="rId10"/>
    <p:sldId id="281" r:id="rId11"/>
    <p:sldId id="280" r:id="rId12"/>
    <p:sldId id="284" r:id="rId13"/>
    <p:sldId id="283" r:id="rId14"/>
    <p:sldId id="282" r:id="rId15"/>
    <p:sldId id="286" r:id="rId16"/>
    <p:sldId id="285" r:id="rId17"/>
    <p:sldId id="287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6EF"/>
    <a:srgbClr val="10F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051720" y="6492875"/>
            <a:ext cx="5688632" cy="365125"/>
          </a:xfrm>
        </p:spPr>
        <p:txBody>
          <a:bodyPr/>
          <a:lstStyle>
            <a:lvl1pPr algn="ctr"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5733256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566124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nsportal.ru/polzyukova-olga-nikolaevna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сейчас вставить.png"/>
          <p:cNvPicPr>
            <a:picLocks noChangeAspect="1"/>
          </p:cNvPicPr>
          <p:nvPr userDrawn="1"/>
        </p:nvPicPr>
        <p:blipFill>
          <a:blip r:embed="rId13" cstate="print">
            <a:lum bright="39000" contrast="-48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14" cstate="print">
              <a:alphaModFix amt="79000"/>
              <a:lum bright="39000" contrast="-48000"/>
            </a:blip>
            <a:srcRect/>
            <a:tile tx="0" ty="0" sx="100000" sy="100000" flip="none" algn="b"/>
          </a:blipFill>
        </p:spPr>
      </p:pic>
      <p:sp>
        <p:nvSpPr>
          <p:cNvPr id="8" name="Прямоугольник 7"/>
          <p:cNvSpPr/>
          <p:nvPr userDrawn="1"/>
        </p:nvSpPr>
        <p:spPr>
          <a:xfrm>
            <a:off x="971600" y="648866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http://nsportal.ru/polzyukova-olga-nikolaevna</a:t>
            </a:r>
            <a:r>
              <a:rPr lang="ru-RU" sz="1200" dirty="0" smtClean="0"/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Ползюкова</a:t>
            </a:r>
            <a:r>
              <a:rPr lang="ru-RU" sz="1200" dirty="0" smtClean="0">
                <a:solidFill>
                  <a:srgbClr val="FF0000"/>
                </a:solidFill>
              </a:rPr>
              <a:t> О.Н</a:t>
            </a:r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8-tub-ru.yandex.net/i?id=152479965-59-73&amp;n=21" TargetMode="External"/><Relationship Id="rId2" Type="http://schemas.openxmlformats.org/officeDocument/2006/relationships/hyperlink" Target="http://sherly.mobile9.com/download/media/492/greenearth_5t7wkf6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polzyukova-olga-nikolaevna" TargetMode="External"/><Relationship Id="rId5" Type="http://schemas.openxmlformats.org/officeDocument/2006/relationships/hyperlink" Target="http://rutrips.ru/wp-content/uploads/2011/03/altay-250x250.jpg" TargetMode="External"/><Relationship Id="rId4" Type="http://schemas.openxmlformats.org/officeDocument/2006/relationships/hyperlink" Target="http://t2.gstatic.com/images?q=tbn:ANd9GcQcZm4nRMYahDpcrwOHQLwrpguE9uc4C_bd_AH8Axnf8NkzWg-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4461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alt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модуля комплексного курса </a:t>
            </a: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332656"/>
            <a:ext cx="8784976" cy="792088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alt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560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4000" dirty="0" smtClean="0">
                <a:latin typeface="Times New Roman"/>
                <a:ea typeface="Times New Roman"/>
              </a:rPr>
              <a:t>Курс служит </a:t>
            </a:r>
            <a:r>
              <a:rPr lang="ru-RU" sz="4000" dirty="0">
                <a:latin typeface="Times New Roman"/>
                <a:ea typeface="Times New Roman"/>
              </a:rPr>
              <a:t>важным связующим звеном между двумя этапами гуманитарного образования и воспитания школьников. 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4000" dirty="0" smtClean="0">
                <a:latin typeface="Times New Roman"/>
                <a:ea typeface="Times New Roman"/>
              </a:rPr>
              <a:t>С </a:t>
            </a:r>
            <a:r>
              <a:rPr lang="ru-RU" sz="4000" dirty="0">
                <a:latin typeface="Times New Roman"/>
                <a:ea typeface="Times New Roman"/>
              </a:rPr>
              <a:t>одной стороны, учебный курс ОРКСЭ дополняет обществоведческие аспекты предмета «Окружающий мир», с которым знакомятся учащиеся начальной школы. 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4000" dirty="0" smtClean="0">
                <a:latin typeface="Times New Roman"/>
                <a:ea typeface="Times New Roman"/>
              </a:rPr>
              <a:t>С </a:t>
            </a:r>
            <a:r>
              <a:rPr lang="ru-RU" sz="4000" dirty="0">
                <a:latin typeface="Times New Roman"/>
                <a:ea typeface="Times New Roman"/>
              </a:rPr>
              <a:t>другой стороны, этот курс предваряет начинающееся в 5 классе изучение предмета «История».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54461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Когда родителям предстоит выбрать для своего ребенка предмет (модуль) из курса ОРКСЭ, то в данном случае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выбор родителей имеет культурно-историческое и мировоззренческое значение как для них самих, так и для их детей.</a:t>
            </a:r>
            <a:endParaRPr lang="ru-RU" sz="3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60486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9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родители (законные представители) учащегося  осознают </a:t>
            </a:r>
            <a:r>
              <a:rPr lang="ru-RU" sz="3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свою  культурно-историческую и </a:t>
            </a:r>
            <a:r>
              <a:rPr lang="ru-RU" sz="39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духовно-нравственную </a:t>
            </a:r>
            <a:r>
              <a:rPr lang="ru-RU" sz="3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связь, например, с православием, то для них открывается возможность выбрать для своего ребенка предмет (модуль) «</a:t>
            </a:r>
            <a:r>
              <a:rPr lang="ru-RU" sz="39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Основы православной культуры</a:t>
            </a:r>
            <a:r>
              <a:rPr lang="ru-RU" sz="3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родители осознают для себя культурно-историческую ценность, например, ислама, иудаизма или буддизма, то они могут выбрать для своих детей соответствующий их религиозным убеждениям учебный предмет (модуль) курса ОРКСЭ.</a:t>
            </a:r>
            <a:endParaRPr lang="ru-RU" sz="36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родители осознают себя агностиками (то есть людьми, отрицающими оправданность религиозного мировоззрения) или атеистами, то Федеральный государственный стандарт (ФГОС) предоставляет им возможность выбрать другие предметы (модули) курса ОРКСЭ: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«Основы светской этики»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«Основы мировых религиозных культур».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7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Учебные пособия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26" y="1349824"/>
            <a:ext cx="5425910" cy="50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Times New Roman"/>
                <a:ea typeface="Times New Roman"/>
              </a:rPr>
              <a:t>В качестве методологического принципа разработки всех учебных пособий выбран культурологический подход, способствующий формированию у учащихся первоначальных представлений об основах религиозных культур и светской этики, учитывающий уже имеющийся круг знаний учащихся, а также </a:t>
            </a:r>
            <a:r>
              <a:rPr lang="ru-RU" sz="3600" dirty="0" err="1">
                <a:latin typeface="Times New Roman"/>
                <a:ea typeface="Times New Roman"/>
              </a:rPr>
              <a:t>межпредметное</a:t>
            </a:r>
            <a:r>
              <a:rPr lang="ru-RU" sz="3600" dirty="0">
                <a:latin typeface="Times New Roman"/>
                <a:ea typeface="Times New Roman"/>
              </a:rPr>
              <a:t> взаимодействие</a:t>
            </a: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31990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школьников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выбрать ОДИН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модулей для обучения своего ребенка.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 будет носить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светский характер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всех модулей будет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единая методическая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преподавать его будут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общеобразовательных школ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подготовку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6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1400" u="sng" dirty="0" smtClean="0">
                <a:hlinkClick r:id="rId2"/>
              </a:rPr>
              <a:t>http://sherly.mobile9.com/download/media/492/greenearth_5t7wkf6i.jpg</a:t>
            </a:r>
            <a:r>
              <a:rPr lang="ru-RU" sz="1400" u="sng" dirty="0" smtClean="0"/>
              <a:t> фон</a:t>
            </a:r>
          </a:p>
          <a:p>
            <a:r>
              <a:rPr lang="ru-RU" sz="1400" u="sng" dirty="0" smtClean="0">
                <a:hlinkClick r:id="rId3"/>
              </a:rPr>
              <a:t>http://im8-tub-ru.yandex.net/i?id=152479965-59-73&amp;n=21</a:t>
            </a:r>
            <a:r>
              <a:rPr lang="ru-RU" sz="1400" u="sng" dirty="0" smtClean="0"/>
              <a:t> - флаг</a:t>
            </a:r>
            <a:endParaRPr lang="ru-RU" sz="1400" dirty="0" smtClean="0"/>
          </a:p>
          <a:p>
            <a:r>
              <a:rPr lang="ru-RU" sz="1400" u="sng" dirty="0" smtClean="0">
                <a:hlinkClick r:id="rId4"/>
              </a:rPr>
              <a:t>http://t2.gstatic.com/images?q=tbn:ANd9GcQcZm4nRMYahDpcrwOHQLwrpguE9uc4C_bd_AH8Axnf8NkzWg-7</a:t>
            </a:r>
            <a:r>
              <a:rPr lang="ru-RU" sz="1400" u="sng" dirty="0" smtClean="0"/>
              <a:t> - Кремль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http://rutrips.ru//wp-content/uploads/2011/03/altay-250x250.jpg</a:t>
            </a:r>
            <a:r>
              <a:rPr lang="ru-RU" sz="1400" u="sng" dirty="0" smtClean="0"/>
              <a:t> - гора</a:t>
            </a:r>
          </a:p>
          <a:p>
            <a:r>
              <a:rPr lang="en-US" sz="1400" b="1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US" sz="1400" b="1" dirty="0">
                <a:solidFill>
                  <a:schemeClr val="tx2"/>
                </a:solidFill>
                <a:hlinkClick r:id="rId6"/>
              </a:rPr>
              <a:t>://</a:t>
            </a:r>
            <a:r>
              <a:rPr lang="en-US" sz="1400" b="1" dirty="0" smtClean="0">
                <a:solidFill>
                  <a:schemeClr val="tx2"/>
                </a:solidFill>
                <a:hlinkClick r:id="rId6"/>
              </a:rPr>
              <a:t>nsportal.ru/polzyukova-olga-nikolaevna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400" dirty="0" smtClean="0"/>
              <a:t>шаблон для презентаций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115616" y="332656"/>
            <a:ext cx="7200800" cy="792088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8820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изображений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488668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32648"/>
            <a:ext cx="8712968" cy="54367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57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lvl="0" algn="just">
              <a:buFont typeface="Symbol"/>
              <a:buChar char=""/>
            </a:pPr>
            <a:r>
              <a:rPr lang="ru-RU" sz="2400" dirty="0">
                <a:latin typeface="Times New Roman"/>
              </a:rPr>
              <a:t>Конституция Российской Федерации;</a:t>
            </a:r>
            <a:endParaRPr lang="ru-RU" sz="2400" dirty="0"/>
          </a:p>
          <a:p>
            <a:pPr lvl="0" algn="just">
              <a:buFont typeface="Symbol"/>
              <a:buChar char=""/>
            </a:pPr>
            <a:r>
              <a:rPr lang="ru-RU" sz="2400" dirty="0">
                <a:latin typeface="Times New Roman"/>
              </a:rPr>
              <a:t>Закон «Об образовании» (ст.14 «содержание образования должно обеспечивать формирование духовно-нравственной личности»);</a:t>
            </a:r>
            <a:endParaRPr lang="ru-RU" sz="2400" dirty="0"/>
          </a:p>
          <a:p>
            <a:pPr lvl="0" algn="just">
              <a:buFont typeface="Symbol"/>
              <a:buChar char=""/>
            </a:pPr>
            <a:r>
              <a:rPr lang="ru-RU" sz="2400" dirty="0">
                <a:latin typeface="Times New Roman"/>
              </a:rPr>
              <a:t>Поручение Президента Российской Федерации от 02 августа 2009 года (Пр-2009 ВП-П44-4632);</a:t>
            </a:r>
            <a:endParaRPr lang="ru-RU" sz="2400" dirty="0"/>
          </a:p>
          <a:p>
            <a:pPr lvl="0" algn="just">
              <a:buFont typeface="Symbol"/>
              <a:buChar char=""/>
            </a:pPr>
            <a:r>
              <a:rPr lang="ru-RU" sz="2400" dirty="0" smtClean="0">
                <a:latin typeface="Times New Roman"/>
              </a:rPr>
              <a:t>Распоряжение Председателя Правительства Российской Федерации от 11 августа 2009 года (ВП-П44-4632);</a:t>
            </a:r>
            <a:endParaRPr lang="ru-RU" sz="2400" dirty="0" smtClean="0"/>
          </a:p>
          <a:p>
            <a:pPr lvl="0" algn="just">
              <a:buFont typeface="Symbol"/>
              <a:buChar char=""/>
            </a:pPr>
            <a:r>
              <a:rPr lang="ru-RU" sz="2400" dirty="0" smtClean="0">
                <a:latin typeface="Times New Roman"/>
              </a:rPr>
              <a:t>Письмо Министерства образования и науки РФ № МД-942/03 от 18 июля 2011 года;</a:t>
            </a:r>
            <a:endParaRPr lang="ru-RU" sz="2400" dirty="0" smtClean="0"/>
          </a:p>
          <a:p>
            <a:pPr lvl="0" algn="just">
              <a:buFont typeface="Symbol"/>
              <a:buChar char=""/>
            </a:pPr>
            <a:r>
              <a:rPr lang="ru-RU" sz="2400" dirty="0" smtClean="0">
                <a:latin typeface="Times New Roman"/>
              </a:rPr>
              <a:t>Письмо ФГО учреждений дополнительного профессионального образования АПК и ППРО от 24 августа 2011 года № 424;</a:t>
            </a:r>
            <a:endParaRPr lang="ru-RU" sz="2400" dirty="0" smtClean="0"/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79512" y="260648"/>
            <a:ext cx="8496944" cy="972000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</a:pPr>
            <a:r>
              <a:rPr lang="ru-RU" alt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основа:</a:t>
            </a:r>
            <a:endParaRPr lang="ru-RU" altLang="ru-RU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40750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8326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ФГОС начального общего образования (приказ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РФ от 26.11.2010 N 1241 "О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Российской Федерации от 6 октября 2009 г. N 373");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algn="just">
              <a:spcBef>
                <a:spcPts val="0"/>
              </a:spcBef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Протокол заседания Межведомственного координационного совета по реализации плана мероприятий, утвержденного распоряжением Правительства Российской Федерации от 29 октября 2009 года № 1578-р, (протокол заседания от 19.09.2011 г № МД-30/03 пр. №7).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algn="just">
              <a:spcBef>
                <a:spcPts val="0"/>
              </a:spcBef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Письмо Министерства образования и науки РФ от 24 октября 2011 года № МД-1427/03;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algn="just">
              <a:spcBef>
                <a:spcPts val="0"/>
              </a:spcBef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Концепция духовно-нравственного развития и воспитания личности.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54461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900" dirty="0">
                <a:latin typeface="Times New Roman"/>
                <a:ea typeface="Times New Roman"/>
              </a:rPr>
              <a:t>формирование у младшего подростка мотиваций к </a:t>
            </a:r>
            <a:r>
              <a:rPr lang="ru-RU" sz="3900" dirty="0" smtClean="0">
                <a:latin typeface="Times New Roman"/>
                <a:ea typeface="Times New Roman"/>
              </a:rPr>
              <a:t>осознанному  </a:t>
            </a:r>
          </a:p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900" dirty="0" smtClean="0">
                <a:latin typeface="Times New Roman"/>
                <a:ea typeface="Times New Roman"/>
              </a:rPr>
              <a:t>нравственному поведению, </a:t>
            </a:r>
          </a:p>
          <a:p>
            <a:pPr marL="0" lvl="0" indent="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3900" dirty="0" smtClean="0">
                <a:latin typeface="Times New Roman"/>
                <a:ea typeface="Times New Roman"/>
              </a:rPr>
              <a:t>основанному </a:t>
            </a:r>
            <a:r>
              <a:rPr lang="ru-RU" sz="3900" dirty="0">
                <a:latin typeface="Times New Roman"/>
                <a:ea typeface="Times New Roman"/>
              </a:rPr>
              <a:t>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</a:t>
            </a:r>
            <a:endParaRPr lang="ru-RU" altLang="ru-RU" sz="39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95536" y="332656"/>
            <a:ext cx="8280920" cy="1008112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Цель учебного курса </a:t>
            </a: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altLang="ru-RU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310"/>
            <a:ext cx="8321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414886"/>
            <a:ext cx="8229600" cy="50384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Знакомство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Развитие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представлений младшего подростка о значении нравственных норм и ценностей для достойной жизни личности, семьи, общества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97555"/>
            <a:ext cx="706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учебного курса ОРКСЭ:</a:t>
            </a:r>
          </a:p>
        </p:txBody>
      </p:sp>
    </p:spTree>
    <p:extLst>
      <p:ext uri="{BB962C8B-B14F-4D97-AF65-F5344CB8AC3E}">
        <p14:creationId xmlns:p14="http://schemas.microsoft.com/office/powerpoint/2010/main" val="15605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 Обобщение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4. 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67544" y="332656"/>
            <a:ext cx="8280920" cy="792088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9" y="195300"/>
            <a:ext cx="7169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4461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культуры;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исламской культуры;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буддийской культуры;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иудейской культуры;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мировых религиозных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культур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светской этики</a:t>
            </a:r>
            <a:endParaRPr lang="ru-RU" altLang="ru-RU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67544" y="332656"/>
            <a:ext cx="8280920" cy="792088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Модули</a:t>
            </a:r>
            <a:endParaRPr lang="ru-RU" altLang="ru-RU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560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buNone/>
            </a:pPr>
            <a:r>
              <a:rPr lang="ru-RU" sz="4000" dirty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Учебный курс ОРКСЭ является единой комплексной учебно-воспитательной </a:t>
            </a:r>
            <a:r>
              <a:rPr lang="ru-RU" sz="3600" dirty="0" smtClean="0">
                <a:latin typeface="Times New Roman"/>
                <a:ea typeface="Times New Roman"/>
              </a:rPr>
              <a:t>системой.</a:t>
            </a:r>
            <a:r>
              <a:rPr lang="ru-RU" sz="3600" dirty="0">
                <a:latin typeface="Times New Roman"/>
                <a:ea typeface="Times New Roman"/>
              </a:rPr>
              <a:t> Все его модули согласуются между собой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fontAlgn="base">
              <a:spcBef>
                <a:spcPct val="0"/>
              </a:spcBef>
            </a:pPr>
            <a:r>
              <a:rPr lang="ru-RU" sz="3600" dirty="0" smtClean="0">
                <a:latin typeface="Times New Roman"/>
                <a:ea typeface="Times New Roman"/>
              </a:rPr>
              <a:t>по </a:t>
            </a:r>
            <a:r>
              <a:rPr lang="ru-RU" sz="3600" dirty="0">
                <a:latin typeface="Times New Roman"/>
                <a:ea typeface="Times New Roman"/>
              </a:rPr>
              <a:t>педагогическим целям,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fontAlgn="base">
              <a:spcBef>
                <a:spcPct val="0"/>
              </a:spcBef>
            </a:pPr>
            <a:r>
              <a:rPr lang="ru-RU" sz="3600" dirty="0" smtClean="0">
                <a:latin typeface="Times New Roman"/>
                <a:ea typeface="Times New Roman"/>
              </a:rPr>
              <a:t>задачам</a:t>
            </a:r>
            <a:r>
              <a:rPr lang="ru-RU" sz="3600" dirty="0">
                <a:latin typeface="Times New Roman"/>
                <a:ea typeface="Times New Roman"/>
              </a:rPr>
              <a:t>,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fontAlgn="base">
              <a:spcBef>
                <a:spcPct val="0"/>
              </a:spcBef>
            </a:pPr>
            <a:r>
              <a:rPr lang="ru-RU" sz="3600" dirty="0" smtClean="0">
                <a:latin typeface="Times New Roman"/>
                <a:ea typeface="Times New Roman"/>
              </a:rPr>
              <a:t>требованиям </a:t>
            </a:r>
            <a:r>
              <a:rPr lang="ru-RU" sz="3600" dirty="0">
                <a:latin typeface="Times New Roman"/>
                <a:ea typeface="Times New Roman"/>
              </a:rPr>
              <a:t>к результатам освоения учебного содержания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61560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 w="76200" cap="rnd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Учебный курс ОРКСЭ является культурологическим и направлен на развитие у школьников 10-11 лет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</a:t>
            </a:r>
            <a:endParaRPr lang="ru-RU" sz="36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4886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771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Учебные пособия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Учитель</cp:lastModifiedBy>
  <cp:revision>40</cp:revision>
  <dcterms:created xsi:type="dcterms:W3CDTF">2013-07-12T02:55:48Z</dcterms:created>
  <dcterms:modified xsi:type="dcterms:W3CDTF">2016-01-19T07:42:46Z</dcterms:modified>
</cp:coreProperties>
</file>